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7" r:id="rId1"/>
  </p:sldMasterIdLst>
  <p:notesMasterIdLst>
    <p:notesMasterId r:id="rId27"/>
  </p:notesMasterIdLst>
  <p:sldIdLst>
    <p:sldId id="256" r:id="rId2"/>
    <p:sldId id="370" r:id="rId3"/>
    <p:sldId id="373" r:id="rId4"/>
    <p:sldId id="297" r:id="rId5"/>
    <p:sldId id="299" r:id="rId6"/>
    <p:sldId id="380" r:id="rId7"/>
    <p:sldId id="311" r:id="rId8"/>
    <p:sldId id="312" r:id="rId9"/>
    <p:sldId id="257" r:id="rId10"/>
    <p:sldId id="445" r:id="rId11"/>
    <p:sldId id="258" r:id="rId12"/>
    <p:sldId id="278" r:id="rId13"/>
    <p:sldId id="259" r:id="rId14"/>
    <p:sldId id="279" r:id="rId15"/>
    <p:sldId id="260" r:id="rId16"/>
    <p:sldId id="261" r:id="rId17"/>
    <p:sldId id="287" r:id="rId18"/>
    <p:sldId id="289" r:id="rId19"/>
    <p:sldId id="292" r:id="rId20"/>
    <p:sldId id="291" r:id="rId21"/>
    <p:sldId id="274" r:id="rId22"/>
    <p:sldId id="293" r:id="rId23"/>
    <p:sldId id="263" r:id="rId24"/>
    <p:sldId id="265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yan" initials="DR" lastIdx="14" clrIdx="0">
    <p:extLst/>
  </p:cmAuthor>
  <p:cmAuthor id="2" name="Todd Grabowsky" initials="TG" lastIdx="19" clrIdx="1"/>
  <p:cmAuthor id="3" name="gerhard" initials="g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0000"/>
    <a:srgbClr val="FFFFFF"/>
    <a:srgbClr val="F4F92B"/>
    <a:srgbClr val="41FC38"/>
    <a:srgbClr val="E4E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5" autoAdjust="0"/>
    <p:restoredTop sz="66764" autoAdjust="0"/>
  </p:normalViewPr>
  <p:slideViewPr>
    <p:cSldViewPr snapToGrid="0" snapToObjects="1">
      <p:cViewPr>
        <p:scale>
          <a:sx n="112" d="100"/>
          <a:sy n="112" d="100"/>
        </p:scale>
        <p:origin x="-1760" y="42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7CA03-C352-6F41-B87F-21ABEFF9A815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59F39-B369-5D4F-BF58-1D2147E97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3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Images:</a:t>
            </a:r>
          </a:p>
          <a:p>
            <a:r>
              <a:rPr lang="en-US" i="1" dirty="0" smtClean="0"/>
              <a:t>http://</a:t>
            </a:r>
            <a:r>
              <a:rPr lang="en-US" i="1" dirty="0" err="1" smtClean="0"/>
              <a:t>www.smhollingsworth.com</a:t>
            </a:r>
            <a:r>
              <a:rPr lang="en-US" i="1" dirty="0" smtClean="0"/>
              <a:t>/info/?p=430</a:t>
            </a:r>
          </a:p>
          <a:p>
            <a:endParaRPr lang="en-US" i="1" dirty="0" smtClean="0"/>
          </a:p>
          <a:p>
            <a:r>
              <a:rPr lang="en-US" i="1" dirty="0" smtClean="0"/>
              <a:t>http://</a:t>
            </a:r>
            <a:r>
              <a:rPr lang="en-US" i="1" dirty="0" err="1" smtClean="0"/>
              <a:t>scikit-learn.org</a:t>
            </a:r>
            <a:r>
              <a:rPr lang="en-US" i="1" dirty="0" smtClean="0"/>
              <a:t>/0.11/tutorial/</a:t>
            </a:r>
            <a:r>
              <a:rPr lang="en-US" i="1" dirty="0" err="1" smtClean="0"/>
              <a:t>statistical_inference</a:t>
            </a:r>
            <a:r>
              <a:rPr lang="en-US" i="1" dirty="0" smtClean="0"/>
              <a:t>/</a:t>
            </a:r>
            <a:r>
              <a:rPr lang="en-US" i="1" dirty="0" err="1" smtClean="0"/>
              <a:t>unsupervised_learning.html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http://</a:t>
            </a:r>
            <a:r>
              <a:rPr lang="en-US" i="1" dirty="0" err="1" smtClean="0"/>
              <a:t>en.wikipedia.org</a:t>
            </a:r>
            <a:r>
              <a:rPr lang="en-US" i="1" dirty="0" smtClean="0"/>
              <a:t>/wiki/</a:t>
            </a:r>
            <a:r>
              <a:rPr lang="en-US" i="1" dirty="0" err="1" smtClean="0"/>
              <a:t>Regression_analysis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http://</a:t>
            </a:r>
            <a:r>
              <a:rPr lang="en-US" i="1" dirty="0" err="1" smtClean="0"/>
              <a:t>support.sas.com</a:t>
            </a:r>
            <a:r>
              <a:rPr lang="en-US" i="1" dirty="0" smtClean="0"/>
              <a:t>/documentation/cdl/en/</a:t>
            </a:r>
            <a:r>
              <a:rPr lang="en-US" i="1" dirty="0" err="1" smtClean="0"/>
              <a:t>emxndg</a:t>
            </a:r>
            <a:r>
              <a:rPr lang="en-US" i="1" dirty="0" smtClean="0"/>
              <a:t>/64759/HTML/default/viewer.htm#p0x88tgo39zcyfn1qtikby80tn3a.htm</a:t>
            </a:r>
          </a:p>
          <a:p>
            <a:endParaRPr lang="en-US" i="1" dirty="0" smtClean="0"/>
          </a:p>
          <a:p>
            <a:r>
              <a:rPr lang="en-US" i="1" dirty="0" smtClean="0"/>
              <a:t>http://</a:t>
            </a:r>
            <a:r>
              <a:rPr lang="en-US" i="1" dirty="0" err="1" smtClean="0"/>
              <a:t>continuum.io</a:t>
            </a:r>
            <a:r>
              <a:rPr lang="en-US" i="1" dirty="0" smtClean="0"/>
              <a:t>/blog/</a:t>
            </a:r>
            <a:r>
              <a:rPr lang="en-US" i="1" dirty="0" err="1" smtClean="0"/>
              <a:t>monte-carlo-pricer</a:t>
            </a:r>
            <a:r>
              <a:rPr lang="en-US" i="1" dirty="0" smtClean="0"/>
              <a:t> (valuable resource for Monte</a:t>
            </a:r>
            <a:r>
              <a:rPr lang="en-US" i="1" baseline="0" dirty="0" smtClean="0"/>
              <a:t> Carlo simulation!!)</a:t>
            </a:r>
            <a:endParaRPr lang="en-US" i="1" dirty="0" smtClean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6EBED-C67D-416E-8CA6-2F39602DA11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631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r>
              <a:rPr lang="en-US" baseline="0" dirty="0" smtClean="0"/>
              <a:t> operations in R look much like those on your calculator!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Assign values to variables &amp; perform operations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Create lists (variable vectors)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 create graphs from variables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 modify tables for customized properties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all great, but with all of that typing, it can be easy to forget what you are working with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if we could keep track of all of our variables, see code we were working on as well as executing and view graphs all in the same window?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Luckily there is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! 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 download at rstudio.com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Has a Console for executing live code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A window for scripting (saved code)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An environment to track variables and data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History to see lists of previous commands in case you clear your workspace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Multitab</a:t>
            </a:r>
            <a:r>
              <a:rPr lang="en-US" baseline="0" dirty="0" smtClean="0"/>
              <a:t> viewer for plots, packages, help,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 see here, </a:t>
            </a:r>
            <a:r>
              <a:rPr lang="en-US" dirty="0" err="1" smtClean="0"/>
              <a:t>Rstudio</a:t>
            </a:r>
            <a:r>
              <a:rPr lang="en-US" dirty="0" smtClean="0"/>
              <a:t> does much the same things as R, except</a:t>
            </a:r>
            <a:r>
              <a:rPr lang="en-US" baseline="0" dirty="0" smtClean="0"/>
              <a:t> it is all in one place!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functionality</a:t>
            </a:r>
          </a:p>
          <a:p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Reading data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Simple data summaries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Graphics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Scripts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Stratified data summaries</a:t>
            </a: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Functions and Packages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tables and databases</a:t>
            </a:r>
          </a:p>
          <a:p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commands in R are treated equally – they all are functions and return values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These assign data to a variable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Functions have optiona</a:t>
            </a:r>
            <a:r>
              <a:rPr lang="en-US" baseline="0" dirty="0" smtClean="0"/>
              <a:t>l arguments that can be included or excluded based on data type (i.e. </a:t>
            </a:r>
            <a:r>
              <a:rPr lang="en-US" baseline="0" dirty="0" err="1" smtClean="0"/>
              <a:t>sep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Storing data sets in variables allows</a:t>
            </a:r>
            <a:r>
              <a:rPr lang="en-US" baseline="0" dirty="0" smtClean="0"/>
              <a:t> more than one dataset to be available at any given time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We can get into lists of these common functions later, but it is often best to learn by playing around in R!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tables and databases</a:t>
            </a:r>
          </a:p>
          <a:p>
            <a:endParaRPr lang="en-US" dirty="0" smtClean="0"/>
          </a:p>
          <a:p>
            <a:r>
              <a:rPr lang="en-US" dirty="0" smtClean="0"/>
              <a:t>Here we see several</a:t>
            </a:r>
            <a:r>
              <a:rPr lang="en-US" baseline="0" dirty="0" smtClean="0"/>
              <a:t> examples of data tables (this time in R itself to simplify view)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Challenger is a data set included with R (many like this to play with)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 access designated rows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Rename columns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Other function to note: Is.na()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tables and databases</a:t>
            </a:r>
          </a:p>
          <a:p>
            <a:endParaRPr lang="en-US" dirty="0" smtClean="0"/>
          </a:p>
          <a:p>
            <a:r>
              <a:rPr lang="en-US" dirty="0" smtClean="0"/>
              <a:t>Here we can just see different ways of</a:t>
            </a:r>
            <a:r>
              <a:rPr lang="en-US" baseline="0" dirty="0" smtClean="0"/>
              <a:t> reading data</a:t>
            </a:r>
          </a:p>
          <a:p>
            <a:r>
              <a:rPr lang="en-US" baseline="0" dirty="0" smtClean="0"/>
              <a:t>	- you can consolidate the processes we just went through by putting arguments into initial function!</a:t>
            </a:r>
          </a:p>
          <a:p>
            <a:r>
              <a:rPr lang="en-US" baseline="0" dirty="0" smtClean="0"/>
              <a:t>	- NOTE: you can also read data directly from the web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Resource (for next few slides):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effectLst/>
              </a:rPr>
              <a:t>http://</a:t>
            </a:r>
            <a:r>
              <a:rPr lang="en-US" i="1" dirty="0" err="1" smtClean="0">
                <a:effectLst/>
              </a:rPr>
              <a:t>faculty.washington.edu</a:t>
            </a:r>
            <a:r>
              <a:rPr lang="en-US" i="1" dirty="0" smtClean="0">
                <a:effectLst/>
              </a:rPr>
              <a:t>/</a:t>
            </a:r>
            <a:r>
              <a:rPr lang="en-US" i="1" dirty="0" err="1" smtClean="0">
                <a:effectLst/>
              </a:rPr>
              <a:t>tlumley</a:t>
            </a:r>
            <a:r>
              <a:rPr lang="en-US" i="1" dirty="0" smtClean="0">
                <a:effectLst/>
              </a:rPr>
              <a:t>/</a:t>
            </a:r>
            <a:r>
              <a:rPr lang="en-US" i="1" dirty="0" err="1" smtClean="0">
                <a:effectLst/>
              </a:rPr>
              <a:t>Rcourse</a:t>
            </a:r>
            <a:r>
              <a:rPr lang="en-US" i="1" dirty="0" smtClean="0">
                <a:effectLst/>
              </a:rPr>
              <a:t>/R-</a:t>
            </a:r>
            <a:r>
              <a:rPr lang="en-US" i="1" dirty="0" err="1" smtClean="0">
                <a:effectLst/>
              </a:rPr>
              <a:t>fundamentals.pdf</a:t>
            </a:r>
            <a:endParaRPr lang="en-US" i="1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see examples of accessing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elements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rows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columns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subset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Reassigning subset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examples of calling items from a database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specify a variable, you only need one call number (because you have turned this into a vector)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no variable is specified, you are still working with the whole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you need to specify record (row) and column (variable)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tables and database</a:t>
            </a:r>
            <a:r>
              <a:rPr lang="en-US" baseline="0" dirty="0" smtClean="0"/>
              <a:t>: </a:t>
            </a:r>
            <a:r>
              <a:rPr lang="en-US" dirty="0" smtClean="0"/>
              <a:t>Last 3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Mean of</a:t>
            </a:r>
            <a:r>
              <a:rPr lang="en-US" baseline="0" dirty="0" smtClean="0"/>
              <a:t> temperature when there was an antibiotic used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Mean of temperature when sex=2 for the antibiotic data set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Mean of instances of cases within antibiotics when temperature&gt;99 (percentage of the time this occurs)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Images:</a:t>
            </a:r>
          </a:p>
          <a:p>
            <a:r>
              <a:rPr lang="en-US" i="1" dirty="0" smtClean="0"/>
              <a:t>http://</a:t>
            </a:r>
            <a:r>
              <a:rPr lang="en-US" i="1" dirty="0" err="1" smtClean="0"/>
              <a:t>en.wikipedia.org</a:t>
            </a:r>
            <a:r>
              <a:rPr lang="en-US" i="1" dirty="0" smtClean="0"/>
              <a:t>/wiki/</a:t>
            </a:r>
            <a:r>
              <a:rPr lang="en-US" i="1" dirty="0" err="1" smtClean="0"/>
              <a:t>Cross_Industry_Standard_Process_for_Data_Mining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6EBED-C67D-416E-8CA6-2F39602DA11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413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tables and databases</a:t>
            </a:r>
          </a:p>
          <a:p>
            <a:pPr>
              <a:buFont typeface="Wingdings" charset="2"/>
              <a:buNone/>
            </a:pPr>
            <a:r>
              <a:rPr lang="en-US" dirty="0" smtClean="0">
                <a:effectLst/>
              </a:rPr>
              <a:t>- Factors represent categorical variables. You can’t do mathematical operations on them (except for</a:t>
            </a:r>
            <a:r>
              <a:rPr lang="en-US" baseline="0" dirty="0" smtClean="0">
                <a:effectLst/>
              </a:rPr>
              <a:t> </a:t>
            </a:r>
            <a:r>
              <a:rPr lang="en-US" dirty="0" smtClean="0">
                <a:effectLst/>
              </a:rPr>
              <a:t>==)</a:t>
            </a:r>
          </a:p>
          <a:p>
            <a:pPr>
              <a:buFont typeface="Wingdings" charset="2"/>
              <a:buNone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1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" indent="0">
              <a:buNone/>
            </a:pPr>
            <a:r>
              <a:rPr lang="en-US" dirty="0" smtClean="0">
                <a:effectLst/>
              </a:rPr>
              <a:t>plot()</a:t>
            </a:r>
            <a:r>
              <a:rPr lang="en-US" baseline="0" dirty="0" smtClean="0">
                <a:effectLst/>
              </a:rPr>
              <a:t> </a:t>
            </a:r>
            <a:r>
              <a:rPr lang="en-US" dirty="0" smtClean="0">
                <a:effectLst/>
              </a:rPr>
              <a:t>command can be written plot(</a:t>
            </a:r>
            <a:r>
              <a:rPr lang="en-US" dirty="0" err="1" smtClean="0">
                <a:effectLst/>
              </a:rPr>
              <a:t>salary~rank</a:t>
            </a:r>
            <a:r>
              <a:rPr lang="en-US" dirty="0" smtClean="0">
                <a:effectLst/>
              </a:rPr>
              <a:t>, data=salary)</a:t>
            </a:r>
          </a:p>
          <a:p>
            <a:pPr marL="189738" indent="-171450">
              <a:buFontTx/>
              <a:buChar char="-"/>
            </a:pPr>
            <a:r>
              <a:rPr lang="en-US" dirty="0" smtClean="0">
                <a:effectLst/>
              </a:rPr>
              <a:t>Formula system</a:t>
            </a:r>
          </a:p>
          <a:p>
            <a:pPr marL="189738" indent="-171450">
              <a:buFontTx/>
              <a:buChar char="-"/>
            </a:pPr>
            <a:r>
              <a:rPr lang="en-US" dirty="0" smtClean="0">
                <a:effectLst/>
              </a:rPr>
              <a:t>Or in plot(</a:t>
            </a:r>
            <a:r>
              <a:rPr lang="en-US" dirty="0" err="1" smtClean="0">
                <a:effectLst/>
              </a:rPr>
              <a:t>x,y</a:t>
            </a:r>
            <a:r>
              <a:rPr lang="en-US" dirty="0" smtClean="0">
                <a:effectLst/>
              </a:rPr>
              <a:t>)</a:t>
            </a:r>
          </a:p>
          <a:p>
            <a:pPr marL="189738" indent="-171450">
              <a:buFontTx/>
              <a:buChar char="-"/>
            </a:pPr>
            <a:endParaRPr lang="en-US" dirty="0" smtClean="0">
              <a:effectLst/>
            </a:endParaRPr>
          </a:p>
          <a:p>
            <a:pPr marL="18288" indent="0">
              <a:buFontTx/>
              <a:buNone/>
            </a:pPr>
            <a:r>
              <a:rPr lang="en-US" dirty="0" smtClean="0">
                <a:effectLst/>
              </a:rPr>
              <a:t>Demo with demo(graphics)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tables and databases – lots available!! Learn through </a:t>
            </a:r>
            <a:r>
              <a:rPr lang="en-US" dirty="0" err="1" smtClean="0"/>
              <a:t>Googling</a:t>
            </a:r>
            <a:r>
              <a:rPr lang="en-US" dirty="0" smtClean="0"/>
              <a:t> and through examples</a:t>
            </a:r>
            <a:r>
              <a:rPr lang="en-US" baseline="0" dirty="0" smtClean="0"/>
              <a:t> (more in subsequent lessons)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KDD = Knowledge Discovery in Databases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SEMMA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Sample, Explore, Modify, Model and Assess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Images:</a:t>
            </a:r>
          </a:p>
          <a:p>
            <a:r>
              <a:rPr lang="en-US" i="1" dirty="0" smtClean="0"/>
              <a:t>http://www.dataprix.net/en/blogs/respinosamilla/theory-data-mining</a:t>
            </a:r>
          </a:p>
          <a:p>
            <a:endParaRPr lang="en-US" i="1" dirty="0" smtClean="0"/>
          </a:p>
          <a:p>
            <a:r>
              <a:rPr lang="en-US" i="1" dirty="0" smtClean="0"/>
              <a:t>http://decisionstats.com/tag/knowledge-discovery/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F7414-5507-8E4D-9EE5-A742DCF08D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1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Images: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baseline="0" dirty="0" smtClean="0"/>
              <a:t>http://</a:t>
            </a:r>
            <a:r>
              <a:rPr lang="en-US" i="1" baseline="0" dirty="0" err="1" smtClean="0"/>
              <a:t>www.ssonetwork.com</a:t>
            </a:r>
            <a:r>
              <a:rPr lang="en-US" i="1" baseline="0" dirty="0" smtClean="0"/>
              <a:t>/transformation-innovation/columns/understanding-business-commercial-performance/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baseline="0" dirty="0" smtClean="0"/>
              <a:t>http://</a:t>
            </a:r>
            <a:r>
              <a:rPr lang="en-US" i="1" baseline="0" dirty="0" err="1" smtClean="0"/>
              <a:t>www.flaticon.com</a:t>
            </a:r>
            <a:r>
              <a:rPr lang="en-US" i="1" baseline="0" dirty="0" smtClean="0"/>
              <a:t>/free-icon/bald-head-with-lightbulb-with-exclamation-sign-inside_33183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6EBED-C67D-416E-8CA6-2F39602DA11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41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D4A0533-CB4C-474D-86E7-371E2B11D592}" type="slidenum">
              <a:rPr lang="en-US" sz="1200">
                <a:latin typeface="Times New Roman" charset="0"/>
              </a:rPr>
              <a:pPr eaLnBrk="1" hangingPunct="1"/>
              <a:t>7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35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latin typeface="Times New Roman" charset="0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C4568C2-F4BD-1245-9545-EFDF72DD78EE}" type="slidenum">
              <a:rPr lang="en-US" sz="1200">
                <a:latin typeface="Times New Roman" charset="0"/>
              </a:rPr>
              <a:pPr eaLnBrk="1" hangingPunct="1"/>
              <a:t>8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5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statistics and graphics environment that blurs the distinction between users and programmers</a:t>
            </a:r>
          </a:p>
          <a:p>
            <a:endParaRPr lang="en-US" dirty="0" smtClean="0"/>
          </a:p>
          <a:p>
            <a:r>
              <a:rPr lang="en-US" dirty="0" smtClean="0"/>
              <a:t>A system for interactive data analysis – queries,</a:t>
            </a:r>
            <a:r>
              <a:rPr lang="en-US" baseline="0" dirty="0" smtClean="0"/>
              <a:t> summaries, table views, graphical displays, outputs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 level programming language – scripts and functions that can be repeated</a:t>
            </a:r>
          </a:p>
          <a:p>
            <a:endParaRPr lang="en-US" dirty="0" smtClean="0"/>
          </a:p>
          <a:p>
            <a:r>
              <a:rPr lang="en-US" dirty="0" smtClean="0"/>
              <a:t>Good system for rapid development of statistical applications (time is money!)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is freeware!  So it can be downloaded from r-project.org for whatever</a:t>
            </a:r>
            <a:r>
              <a:rPr lang="en-US" baseline="0" dirty="0" smtClean="0"/>
              <a:t> operating system you have!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this same website, you can also find an abundance of valuable resources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Tutorials and manuals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Downloadable packages that make statistical analyses and operations easy and available with simple, one-line commands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Shared resources (also available from other websites for the community of R users)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59F39-B369-5D4F-BF58-1D2147E973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0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endParaRPr lang="en-US" sz="6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4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54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7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endParaRPr lang="en-US" sz="6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9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5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endParaRPr lang="en-US" sz="6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endParaRPr lang="en-US" sz="6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0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8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1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endParaRPr lang="en-US" sz="8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29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endParaRPr lang="en-US" sz="6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Thursday, February 12, 15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769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845978"/>
            <a:ext cx="7543800" cy="2152650"/>
          </a:xfrm>
        </p:spPr>
        <p:txBody>
          <a:bodyPr>
            <a:noAutofit/>
          </a:bodyPr>
          <a:lstStyle/>
          <a:p>
            <a:r>
              <a:rPr lang="en-US" sz="4400" dirty="0" smtClean="0"/>
              <a:t>Introduction to Data Analysis with R and Python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i="1" dirty="0" smtClean="0"/>
              <a:t>Statistical Tools for Data Mining and Analytics</a:t>
            </a:r>
            <a:endParaRPr lang="en-US" sz="2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284771"/>
            <a:ext cx="6172200" cy="945134"/>
          </a:xfrm>
        </p:spPr>
        <p:txBody>
          <a:bodyPr>
            <a:noAutofit/>
          </a:bodyPr>
          <a:lstStyle/>
          <a:p>
            <a:r>
              <a:rPr lang="en-US" sz="1900" b="1" i="1" dirty="0" smtClean="0"/>
              <a:t>Session 1</a:t>
            </a:r>
          </a:p>
          <a:p>
            <a:r>
              <a:rPr lang="en-US" sz="1700" dirty="0" smtClean="0"/>
              <a:t>David Ryan</a:t>
            </a:r>
          </a:p>
          <a:p>
            <a:r>
              <a:rPr lang="en-US" sz="1700" dirty="0" smtClean="0"/>
              <a:t>February 12, 2015</a:t>
            </a:r>
          </a:p>
        </p:txBody>
      </p:sp>
    </p:spTree>
    <p:extLst>
      <p:ext uri="{BB962C8B-B14F-4D97-AF65-F5344CB8AC3E}">
        <p14:creationId xmlns:p14="http://schemas.microsoft.com/office/powerpoint/2010/main" val="306371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FREE statistics and graphics environment!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Interactive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High-level programming language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Allows for rapid development!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87" y="5174725"/>
            <a:ext cx="1740460" cy="132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4027865" cy="476055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Downloadable:</a:t>
            </a:r>
          </a:p>
          <a:p>
            <a:pPr marL="18288" indent="0">
              <a:buNone/>
            </a:pPr>
            <a:r>
              <a:rPr lang="en-US" dirty="0"/>
              <a:t>http://</a:t>
            </a:r>
            <a:r>
              <a:rPr lang="en-US" dirty="0" err="1"/>
              <a:t>www.r-project.org</a:t>
            </a:r>
            <a:endParaRPr lang="en-US" dirty="0"/>
          </a:p>
          <a:p>
            <a:pPr marL="18288" indent="0">
              <a:buNone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Packages and libraries available</a:t>
            </a:r>
          </a:p>
          <a:p>
            <a:pPr>
              <a:buFont typeface="Wingdings" charset="2"/>
              <a:buChar char="v"/>
            </a:pP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Shared resources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Basics of R</a:t>
            </a:r>
            <a:endParaRPr lang="en-US" dirty="0"/>
          </a:p>
        </p:txBody>
      </p:sp>
      <p:pic>
        <p:nvPicPr>
          <p:cNvPr id="4" name="Picture 3" descr="Screen Shot 2014-09-08 at 6.14.5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77" y="1337990"/>
            <a:ext cx="5139173" cy="4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9-08 at 6.38.1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Basics of R</a:t>
            </a:r>
            <a:endParaRPr lang="en-US" dirty="0"/>
          </a:p>
        </p:txBody>
      </p:sp>
      <p:pic>
        <p:nvPicPr>
          <p:cNvPr id="6" name="Picture 5" descr="Screen Shot 2014-09-08 at 6.32.05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7" t="13741" r="3296" b="3548"/>
          <a:stretch/>
        </p:blipFill>
        <p:spPr>
          <a:xfrm>
            <a:off x="3593807" y="1951869"/>
            <a:ext cx="5550193" cy="4726817"/>
          </a:xfrm>
          <a:prstGeom prst="rect">
            <a:avLst/>
          </a:prstGeom>
        </p:spPr>
      </p:pic>
      <p:pic>
        <p:nvPicPr>
          <p:cNvPr id="7" name="Picture 6" descr="Screen Shot 2014-09-08 at 6.33.17 P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81" y="2105111"/>
            <a:ext cx="5082058" cy="43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9-08 at 6.08.32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58"/>
            <a:ext cx="91440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73" y="193802"/>
            <a:ext cx="2142957" cy="7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3" y="193802"/>
            <a:ext cx="2142957" cy="754321"/>
          </a:xfrm>
          <a:prstGeom prst="rect">
            <a:avLst/>
          </a:prstGeom>
        </p:spPr>
      </p:pic>
      <p:pic>
        <p:nvPicPr>
          <p:cNvPr id="4" name="Picture 3" descr="Screen Shot 2014-09-08 at 6.11.07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15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Read data</a:t>
            </a:r>
            <a:endParaRPr lang="en-US" sz="2800" dirty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Data summaries</a:t>
            </a:r>
            <a:endParaRPr lang="en-US" sz="2800" dirty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Graphics</a:t>
            </a:r>
            <a:endParaRPr lang="en-US" sz="2800" dirty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Scripts</a:t>
            </a:r>
          </a:p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Data summaries</a:t>
            </a:r>
            <a:endParaRPr lang="en-US" sz="2800" dirty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Functions / Packages</a:t>
            </a:r>
            <a:endParaRPr lang="en-US" sz="2800" dirty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sz="2800" dirty="0" smtClean="0">
                <a:effectLst/>
              </a:rPr>
              <a:t>Models</a:t>
            </a:r>
            <a:endParaRPr lang="en-US" sz="2800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What can R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0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2400" dirty="0" smtClean="0"/>
              <a:t>Text files, data sets, web pages, databases</a:t>
            </a:r>
          </a:p>
          <a:p>
            <a:pPr>
              <a:buFont typeface="Wingdings" charset="2"/>
              <a:buChar char="v"/>
            </a:pPr>
            <a:endParaRPr lang="en-US" dirty="0"/>
          </a:p>
          <a:p>
            <a:pPr marL="18288" indent="0">
              <a:buNone/>
            </a:pPr>
            <a:r>
              <a:rPr lang="en-US" sz="1600" dirty="0" smtClean="0">
                <a:latin typeface="Cambria" panose="02040503050406030204" pitchFamily="18" charset="0"/>
              </a:rPr>
              <a:t>&gt; </a:t>
            </a:r>
            <a:r>
              <a:rPr lang="en-US" sz="1600" dirty="0" smtClean="0">
                <a:latin typeface="Lucida Console" panose="020B0609040504020204" pitchFamily="49" charset="0"/>
              </a:rPr>
              <a:t>salary2 </a:t>
            </a:r>
            <a:r>
              <a:rPr lang="en-US" sz="1600" dirty="0">
                <a:latin typeface="Lucida Console" panose="020B0609040504020204" pitchFamily="49" charset="0"/>
              </a:rPr>
              <a:t>&lt;- </a:t>
            </a:r>
            <a:r>
              <a:rPr lang="en-US" sz="1600" dirty="0" err="1">
                <a:latin typeface="Lucida Console" panose="020B0609040504020204" pitchFamily="49" charset="0"/>
              </a:rPr>
              <a:t>read.table</a:t>
            </a:r>
            <a:r>
              <a:rPr lang="en-US" sz="1600" dirty="0">
                <a:latin typeface="Lucida Console" panose="020B0609040504020204" pitchFamily="49" charset="0"/>
              </a:rPr>
              <a:t>('Documents/</a:t>
            </a:r>
            <a:r>
              <a:rPr lang="en-US" sz="1600" dirty="0" err="1">
                <a:latin typeface="Lucida Console" panose="020B0609040504020204" pitchFamily="49" charset="0"/>
              </a:rPr>
              <a:t>RCourse</a:t>
            </a:r>
            <a:r>
              <a:rPr lang="en-US" sz="1600" dirty="0">
                <a:latin typeface="Lucida Console" panose="020B0609040504020204" pitchFamily="49" charset="0"/>
              </a:rPr>
              <a:t>/</a:t>
            </a:r>
            <a:r>
              <a:rPr lang="en-US" sz="1600" dirty="0" err="1">
                <a:latin typeface="Lucida Console" panose="020B0609040504020204" pitchFamily="49" charset="0"/>
              </a:rPr>
              <a:t>salary.txt</a:t>
            </a:r>
            <a:r>
              <a:rPr lang="en-US" sz="1600" dirty="0">
                <a:latin typeface="Lucida Console" panose="020B0609040504020204" pitchFamily="49" charset="0"/>
              </a:rPr>
              <a:t>', header=T</a:t>
            </a:r>
            <a:r>
              <a:rPr lang="en-US" sz="1600" dirty="0" smtClean="0">
                <a:latin typeface="Lucida Console" panose="020B0609040504020204" pitchFamily="49" charset="0"/>
              </a:rPr>
              <a:t>)</a:t>
            </a:r>
          </a:p>
          <a:p>
            <a:pPr>
              <a:buFont typeface="Wingdings" charset="0"/>
              <a:buChar char="Ø"/>
            </a:pPr>
            <a:endParaRPr lang="en-US" sz="1600" dirty="0" smtClean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600" dirty="0" smtClean="0">
                <a:latin typeface="Lucida Console" panose="020B0609040504020204" pitchFamily="49" charset="0"/>
              </a:rPr>
              <a:t>&gt; airquality2 </a:t>
            </a:r>
            <a:r>
              <a:rPr lang="en-US" sz="1600" dirty="0">
                <a:latin typeface="Lucida Console" panose="020B0609040504020204" pitchFamily="49" charset="0"/>
              </a:rPr>
              <a:t>&lt;- </a:t>
            </a:r>
            <a:r>
              <a:rPr lang="en-US" sz="1600" dirty="0" err="1">
                <a:latin typeface="Lucida Console" panose="020B0609040504020204" pitchFamily="49" charset="0"/>
              </a:rPr>
              <a:t>read.table</a:t>
            </a:r>
            <a:r>
              <a:rPr lang="en-US" sz="1600" dirty="0">
                <a:latin typeface="Lucida Console" panose="020B0609040504020204" pitchFamily="49" charset="0"/>
              </a:rPr>
              <a:t>('Documents/</a:t>
            </a:r>
            <a:r>
              <a:rPr lang="en-US" sz="1600" dirty="0" err="1">
                <a:latin typeface="Lucida Console" panose="020B0609040504020204" pitchFamily="49" charset="0"/>
              </a:rPr>
              <a:t>RCourse</a:t>
            </a:r>
            <a:r>
              <a:rPr lang="en-US" sz="1600" dirty="0">
                <a:latin typeface="Lucida Console" panose="020B0609040504020204" pitchFamily="49" charset="0"/>
              </a:rPr>
              <a:t>/airquality.csv', 	</a:t>
            </a:r>
            <a:r>
              <a:rPr lang="en-US" sz="1600" dirty="0" smtClean="0">
                <a:latin typeface="Lucida Console" panose="020B0609040504020204" pitchFamily="49" charset="0"/>
              </a:rPr>
              <a:t>header=T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sep</a:t>
            </a:r>
            <a:r>
              <a:rPr lang="en-US" sz="1600" dirty="0">
                <a:latin typeface="Lucida Console" panose="020B0609040504020204" pitchFamily="49" charset="0"/>
              </a:rPr>
              <a:t>=',')</a:t>
            </a:r>
            <a:endParaRPr lang="en-US" sz="1600" dirty="0" smtClean="0">
              <a:latin typeface="Lucida Console" panose="020B0609040504020204" pitchFamily="49" charset="0"/>
            </a:endParaRPr>
          </a:p>
          <a:p>
            <a:pPr>
              <a:buFont typeface="Wingdings" charset="2"/>
              <a:buChar char="v"/>
            </a:pPr>
            <a:endParaRPr lang="en-US" dirty="0"/>
          </a:p>
          <a:p>
            <a:pPr>
              <a:buFont typeface="Wingdings" charset="2"/>
              <a:buChar char="v"/>
            </a:pPr>
            <a:endParaRPr lang="en-US" dirty="0"/>
          </a:p>
          <a:p>
            <a:pPr>
              <a:buFont typeface="Wingdings" charset="2"/>
              <a:buChar char="v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Reading Data with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6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Reading Data with R</a:t>
            </a:r>
            <a:endParaRPr lang="en-US" dirty="0"/>
          </a:p>
        </p:txBody>
      </p:sp>
      <p:pic>
        <p:nvPicPr>
          <p:cNvPr id="5" name="Picture 4" descr="Screen Shot 2014-09-09 at 8.26.22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30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 marL="18288" indent="0">
              <a:buNone/>
            </a:pPr>
            <a:r>
              <a:rPr lang="en-US" sz="1600" dirty="0" err="1" smtClean="0">
                <a:effectLst/>
                <a:latin typeface="Lucida Console" panose="020B0609040504020204" pitchFamily="49" charset="0"/>
              </a:rPr>
              <a:t>psa</a:t>
            </a:r>
            <a:r>
              <a:rPr lang="en-US" sz="1600" dirty="0" smtClean="0">
                <a:effectLst/>
                <a:latin typeface="Lucida Console" panose="020B0609040504020204" pitchFamily="49" charset="0"/>
              </a:rPr>
              <a:t> 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&lt;-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read.table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("psa.txt",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col.names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=c("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ptid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nadirpsa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</a:t>
            </a:r>
          </a:p>
          <a:p>
            <a:pPr marL="18288" indent="0">
              <a:buNone/>
            </a:pPr>
            <a:r>
              <a:rPr lang="en-US" sz="1600" dirty="0" smtClean="0">
                <a:effectLst/>
                <a:latin typeface="Lucida Console" panose="020B0609040504020204" pitchFamily="49" charset="0"/>
              </a:rPr>
              <a:t>		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pretxpsa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 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ps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bss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grade","age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</a:t>
            </a:r>
          </a:p>
          <a:p>
            <a:pPr marL="18288" indent="0">
              <a:buNone/>
            </a:pPr>
            <a:r>
              <a:rPr lang="en-US" sz="1600" dirty="0" smtClean="0">
                <a:effectLst/>
                <a:latin typeface="Lucida Console" panose="020B0609040504020204" pitchFamily="49" charset="0"/>
              </a:rPr>
              <a:t>		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obstime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inrem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"))</a:t>
            </a:r>
          </a:p>
          <a:p>
            <a:pPr marL="18288" indent="0">
              <a:buNone/>
            </a:pPr>
            <a:endParaRPr lang="en-US" sz="1600" dirty="0" smtClean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endParaRPr lang="en-US" sz="16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600" dirty="0" err="1">
                <a:effectLst/>
                <a:latin typeface="Lucida Console" panose="020B0609040504020204" pitchFamily="49" charset="0"/>
              </a:rPr>
              <a:t>psa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 &lt;- 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read.table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("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psa.txt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")</a:t>
            </a:r>
          </a:p>
          <a:p>
            <a:pPr marL="18288" indent="0">
              <a:buNone/>
            </a:pPr>
            <a:r>
              <a:rPr lang="en-US" sz="1600" dirty="0">
                <a:effectLst/>
                <a:latin typeface="Lucida Console" panose="020B0609040504020204" pitchFamily="49" charset="0"/>
              </a:rPr>
              <a:t>names(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psa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) &lt;- c("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ptid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nadirpsa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pretxpsa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 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ps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</a:t>
            </a:r>
          </a:p>
          <a:p>
            <a:pPr marL="18288" indent="0">
              <a:buNone/>
            </a:pPr>
            <a:r>
              <a:rPr lang="en-US" sz="1600" dirty="0" smtClean="0">
                <a:effectLst/>
                <a:latin typeface="Lucida Console" panose="020B0609040504020204" pitchFamily="49" charset="0"/>
              </a:rPr>
              <a:t>		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bss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","grade","age","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obstime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","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inrem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"))</a:t>
            </a:r>
          </a:p>
          <a:p>
            <a:pPr marL="18288" indent="0">
              <a:buNone/>
            </a:pPr>
            <a:endParaRPr lang="en-US" sz="1600" dirty="0" smtClean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endParaRPr lang="en-US" sz="16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600" dirty="0">
                <a:effectLst/>
                <a:latin typeface="Lucida Console" panose="020B0609040504020204" pitchFamily="49" charset="0"/>
              </a:rPr>
              <a:t>fl2000&lt;-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read.table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("http://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faculty.washington.edu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/</a:t>
            </a:r>
            <a:r>
              <a:rPr lang="en-US" sz="1600" dirty="0" err="1">
                <a:effectLst/>
                <a:latin typeface="Lucida Console" panose="020B0609040504020204" pitchFamily="49" charset="0"/>
              </a:rPr>
              <a:t>tlumley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/</a:t>
            </a:r>
          </a:p>
          <a:p>
            <a:pPr marL="18288" indent="0">
              <a:buNone/>
            </a:pPr>
            <a:r>
              <a:rPr lang="en-US" sz="1600" dirty="0" smtClean="0">
                <a:effectLst/>
                <a:latin typeface="Lucida Console" panose="020B0609040504020204" pitchFamily="49" charset="0"/>
              </a:rPr>
              <a:t>		data/FLvote.dat</a:t>
            </a:r>
            <a:r>
              <a:rPr lang="en-US" sz="1600" dirty="0">
                <a:effectLst/>
                <a:latin typeface="Lucida Console" panose="020B0609040504020204" pitchFamily="49" charset="0"/>
              </a:rPr>
              <a:t>", header=TRUE</a:t>
            </a:r>
            <a:r>
              <a:rPr lang="en-US" sz="1600" dirty="0" smtClean="0">
                <a:effectLst/>
                <a:latin typeface="Lucida Console" panose="020B0609040504020204" pitchFamily="49" charset="0"/>
              </a:rPr>
              <a:t>)</a:t>
            </a:r>
            <a:endParaRPr lang="en-US" sz="1600" dirty="0">
              <a:effectLst/>
              <a:latin typeface="Lucida Console" panose="020B0609040504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Reading Data with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1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endParaRPr lang="en-US" dirty="0">
              <a:effectLst/>
            </a:endParaRPr>
          </a:p>
          <a:p>
            <a:pPr>
              <a:buFont typeface="Wingdings" charset="2"/>
              <a:buChar char="v"/>
            </a:pPr>
            <a:endParaRPr lang="en-US" dirty="0" smtClean="0">
              <a:effectLst/>
            </a:endParaRPr>
          </a:p>
          <a:p>
            <a:pPr>
              <a:buFont typeface="Wingdings" charset="2"/>
              <a:buChar char="v"/>
            </a:pPr>
            <a:endParaRPr lang="en-US" dirty="0" smtClean="0">
              <a:effectLst/>
            </a:endParaRPr>
          </a:p>
          <a:p>
            <a:pPr>
              <a:buFont typeface="Wingdings" charset="2"/>
              <a:buChar char="v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Data Subsets</a:t>
            </a:r>
            <a:endParaRPr lang="en-US" dirty="0"/>
          </a:p>
        </p:txBody>
      </p:sp>
      <p:pic>
        <p:nvPicPr>
          <p:cNvPr id="6" name="Picture 5" descr="Screen Shot 2014-09-09 at 12.55.09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84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2485051" y="2706646"/>
            <a:ext cx="6547291" cy="4042014"/>
          </a:xfrm>
          <a:prstGeom prst="ellipse">
            <a:avLst/>
          </a:prstGeom>
          <a:solidFill>
            <a:srgbClr val="41FC3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94" y="61174"/>
            <a:ext cx="7543800" cy="914400"/>
          </a:xfrm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US" dirty="0" smtClean="0"/>
              <a:t>Data Analytics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3307" y="1005365"/>
            <a:ext cx="6547291" cy="4042014"/>
          </a:xfrm>
          <a:prstGeom prst="ellipse">
            <a:avLst/>
          </a:prstGeom>
          <a:solidFill>
            <a:srgbClr val="F4F92B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98090"/>
              </p:ext>
            </p:extLst>
          </p:nvPr>
        </p:nvGraphicFramePr>
        <p:xfrm>
          <a:off x="2931464" y="1755127"/>
          <a:ext cx="2520235" cy="1558744"/>
        </p:xfrm>
        <a:graphic>
          <a:graphicData uri="http://schemas.openxmlformats.org/drawingml/2006/table">
            <a:tbl>
              <a:tblPr/>
              <a:tblGrid>
                <a:gridCol w="657227"/>
                <a:gridCol w="469202"/>
                <a:gridCol w="455402"/>
                <a:gridCol w="469202"/>
                <a:gridCol w="469202"/>
              </a:tblGrid>
              <a:tr h="1035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Sepal Length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Sepal Width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Petal Length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Petal Width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Deviation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Variance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Kurtosis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876.50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458.10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563.80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179.80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2531979" y="1356265"/>
            <a:ext cx="28936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i="1" dirty="0" smtClean="0">
                <a:ln/>
                <a:solidFill>
                  <a:schemeClr val="accent4"/>
                </a:solidFill>
              </a:rPr>
              <a:t>Statistical Analysis</a:t>
            </a:r>
            <a:endParaRPr lang="en-US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1398" y="1110025"/>
            <a:ext cx="25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/>
              <a:t>DATA DESCRIPTION</a:t>
            </a:r>
            <a:endParaRPr lang="en-US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92187" y="6246178"/>
            <a:ext cx="218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/>
              <a:t>DATA MODELING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258" t="6327" r="7771" b="5823"/>
          <a:stretch/>
        </p:blipFill>
        <p:spPr>
          <a:xfrm>
            <a:off x="985697" y="1962904"/>
            <a:ext cx="1479068" cy="199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571" y="3557602"/>
            <a:ext cx="1457878" cy="10934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6975" y="1593572"/>
            <a:ext cx="14765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i="1" dirty="0" smtClean="0">
                <a:ln/>
                <a:solidFill>
                  <a:schemeClr val="accent4"/>
                </a:solidFill>
              </a:rPr>
              <a:t>Reporting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25986" y="3919640"/>
            <a:ext cx="147651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i="1" dirty="0" smtClean="0">
                <a:ln/>
                <a:solidFill>
                  <a:schemeClr val="accent4"/>
                </a:solidFill>
              </a:rPr>
              <a:t>Clustering</a:t>
            </a:r>
            <a:endParaRPr lang="en-US" b="1" i="1" dirty="0">
              <a:ln/>
              <a:solidFill>
                <a:schemeClr val="accent4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621029" y="3151182"/>
            <a:ext cx="3141850" cy="2895985"/>
            <a:chOff x="5621029" y="3151182"/>
            <a:chExt cx="3141850" cy="28959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1029" y="3151182"/>
              <a:ext cx="1775728" cy="11716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8516" y="4485367"/>
              <a:ext cx="1483710" cy="15618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7286367" y="3779706"/>
              <a:ext cx="1476512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i="1" dirty="0" smtClean="0">
                  <a:ln/>
                  <a:solidFill>
                    <a:srgbClr val="650000"/>
                  </a:solidFill>
                </a:rPr>
                <a:t>Predictive Modeling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6471" y="4629236"/>
            <a:ext cx="1834065" cy="1747731"/>
            <a:chOff x="4126471" y="4629236"/>
            <a:chExt cx="1834065" cy="17477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1749" y="5249335"/>
              <a:ext cx="1503509" cy="112763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26471" y="4629236"/>
              <a:ext cx="183406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i="1" dirty="0" smtClean="0">
                  <a:solidFill>
                    <a:srgbClr val="650000"/>
                  </a:solidFill>
                </a:rPr>
                <a:t>Simulation &amp;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27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17" grpId="0"/>
      <p:bldP spid="18" grpId="0"/>
      <p:bldP spid="22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709982" cy="4760553"/>
          </a:xfrm>
        </p:spPr>
        <p:txBody>
          <a:bodyPr numCol="2">
            <a:normAutofit/>
          </a:bodyPr>
          <a:lstStyle/>
          <a:p>
            <a:pPr marL="18288" indent="0">
              <a:buNone/>
            </a:pPr>
            <a:endParaRPr lang="en-US" sz="1300" dirty="0">
              <a:effectLst/>
              <a:latin typeface="Lucida Console" panose="020B0609040504020204" pitchFamily="49" charset="0"/>
            </a:endParaRPr>
          </a:p>
          <a:p>
            <a:pPr marL="18288" indent="0">
              <a:buNone/>
            </a:pPr>
            <a:endParaRPr lang="en-US" sz="1300" dirty="0" smtClean="0">
              <a:effectLst/>
              <a:latin typeface="Lucida Console" panose="020B0609040504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Data Subsets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87920" y="1913708"/>
            <a:ext cx="4572000" cy="34932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First row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antibiotics[1,]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Second column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antibiotics[,2]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Some rows and columns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antibiotics[3:7, 2:4]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Columns by name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antibiotics[, c("id","temp","</a:t>
            </a:r>
            <a:r>
              <a:rPr lang="en-US" sz="1300" dirty="0" err="1">
                <a:latin typeface="Lucida Console" panose="020B0609040504020204" pitchFamily="49" charset="0"/>
              </a:rPr>
              <a:t>wbc</a:t>
            </a:r>
            <a:r>
              <a:rPr lang="en-US" sz="1300" dirty="0">
                <a:latin typeface="Lucida Console" panose="020B0609040504020204" pitchFamily="49" charset="0"/>
              </a:rPr>
              <a:t>")]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People who received antibiotics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antibiotics[</a:t>
            </a:r>
            <a:r>
              <a:rPr lang="en-US" sz="1300" dirty="0" err="1">
                <a:latin typeface="Lucida Console" panose="020B0609040504020204" pitchFamily="49" charset="0"/>
              </a:rPr>
              <a:t>antibiotics$antib</a:t>
            </a:r>
            <a:r>
              <a:rPr lang="en-US" sz="1300" dirty="0">
                <a:latin typeface="Lucida Console" panose="020B0609040504020204" pitchFamily="49" charset="0"/>
              </a:rPr>
              <a:t>==1</a:t>
            </a:r>
            <a:r>
              <a:rPr lang="en-US" sz="1300" dirty="0" smtClean="0">
                <a:latin typeface="Lucida Console" panose="020B0609040504020204" pitchFamily="49" charset="0"/>
              </a:rPr>
              <a:t>,]</a:t>
            </a: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Put subset into a new data frame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yes &lt;- antibiotics[</a:t>
            </a:r>
            <a:r>
              <a:rPr lang="en-US" sz="1300" dirty="0" err="1">
                <a:latin typeface="Lucida Console" panose="020B0609040504020204" pitchFamily="49" charset="0"/>
              </a:rPr>
              <a:t>antibiotics$antib</a:t>
            </a:r>
            <a:r>
              <a:rPr lang="en-US" sz="1300" dirty="0">
                <a:latin typeface="Lucida Console" panose="020B0609040504020204" pitchFamily="49" charset="0"/>
              </a:rPr>
              <a:t>==1,]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018" y="1913708"/>
            <a:ext cx="4572000" cy="34932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First element</a:t>
            </a:r>
          </a:p>
          <a:p>
            <a:pPr marL="18288" indent="0">
              <a:buNone/>
            </a:pPr>
            <a:r>
              <a:rPr lang="en-US" sz="1300" dirty="0" err="1">
                <a:latin typeface="Lucida Console" panose="020B0609040504020204" pitchFamily="49" charset="0"/>
              </a:rPr>
              <a:t>antibiotics$temp</a:t>
            </a:r>
            <a:r>
              <a:rPr lang="en-US" sz="1300" dirty="0">
                <a:latin typeface="Lucida Console" panose="020B0609040504020204" pitchFamily="49" charset="0"/>
              </a:rPr>
              <a:t>[1]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All but first element</a:t>
            </a:r>
          </a:p>
          <a:p>
            <a:pPr marL="18288" indent="0">
              <a:buNone/>
            </a:pPr>
            <a:r>
              <a:rPr lang="en-US" sz="1300" dirty="0" err="1">
                <a:latin typeface="Lucida Console" panose="020B0609040504020204" pitchFamily="49" charset="0"/>
              </a:rPr>
              <a:t>antibiotics$temp</a:t>
            </a:r>
            <a:r>
              <a:rPr lang="en-US" sz="1300" dirty="0">
                <a:latin typeface="Lucida Console" panose="020B0609040504020204" pitchFamily="49" charset="0"/>
              </a:rPr>
              <a:t>[-1]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Elements 5 through 10</a:t>
            </a:r>
          </a:p>
          <a:p>
            <a:pPr marL="18288" indent="0">
              <a:buNone/>
            </a:pPr>
            <a:r>
              <a:rPr lang="en-US" sz="1300" dirty="0" err="1">
                <a:latin typeface="Lucida Console" panose="020B0609040504020204" pitchFamily="49" charset="0"/>
              </a:rPr>
              <a:t>antibiotics$temp</a:t>
            </a:r>
            <a:r>
              <a:rPr lang="en-US" sz="1300" dirty="0">
                <a:latin typeface="Lucida Console" panose="020B0609040504020204" pitchFamily="49" charset="0"/>
              </a:rPr>
              <a:t>[5:10]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Elements 5 and 7</a:t>
            </a:r>
          </a:p>
          <a:p>
            <a:pPr marL="18288" indent="0">
              <a:buNone/>
            </a:pPr>
            <a:r>
              <a:rPr lang="en-US" sz="1300" dirty="0" err="1">
                <a:latin typeface="Lucida Console" panose="020B0609040504020204" pitchFamily="49" charset="0"/>
              </a:rPr>
              <a:t>antibiotics$temp</a:t>
            </a:r>
            <a:r>
              <a:rPr lang="en-US" sz="1300" dirty="0">
                <a:latin typeface="Lucida Console" panose="020B0609040504020204" pitchFamily="49" charset="0"/>
              </a:rPr>
              <a:t>[c(5,7)]</a:t>
            </a:r>
          </a:p>
          <a:p>
            <a:pPr marL="18288" indent="0">
              <a:buNone/>
            </a:pPr>
            <a:endParaRPr lang="en-US" sz="1300" dirty="0"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People who received antibiotics </a:t>
            </a:r>
            <a:r>
              <a:rPr lang="en-US" sz="1300" dirty="0" err="1">
                <a:latin typeface="Lucida Console" panose="020B0609040504020204" pitchFamily="49" charset="0"/>
              </a:rPr>
              <a:t>antibiotics$temp</a:t>
            </a:r>
            <a:r>
              <a:rPr lang="en-US" sz="1300" dirty="0">
                <a:latin typeface="Lucida Console" panose="020B0609040504020204" pitchFamily="49" charset="0"/>
              </a:rPr>
              <a:t>[antibiotics$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	</a:t>
            </a:r>
            <a:r>
              <a:rPr lang="en-US" sz="1300" dirty="0" err="1">
                <a:latin typeface="Lucida Console" panose="020B0609040504020204" pitchFamily="49" charset="0"/>
              </a:rPr>
              <a:t>antib</a:t>
            </a:r>
            <a:r>
              <a:rPr lang="en-US" sz="1300" dirty="0">
                <a:latin typeface="Lucida Console" panose="020B0609040504020204" pitchFamily="49" charset="0"/>
              </a:rPr>
              <a:t>==1 ]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## or</a:t>
            </a:r>
          </a:p>
          <a:p>
            <a:pPr marL="18288" indent="0">
              <a:buNone/>
            </a:pPr>
            <a:r>
              <a:rPr lang="en-US" sz="1300" dirty="0">
                <a:latin typeface="Lucida Console" panose="020B0609040504020204" pitchFamily="49" charset="0"/>
              </a:rPr>
              <a:t>with(antibiotics, temp[</a:t>
            </a:r>
            <a:r>
              <a:rPr lang="en-US" sz="1300" dirty="0" err="1">
                <a:latin typeface="Lucida Console" panose="020B0609040504020204" pitchFamily="49" charset="0"/>
              </a:rPr>
              <a:t>antib</a:t>
            </a:r>
            <a:r>
              <a:rPr lang="en-US" sz="1300" dirty="0">
                <a:latin typeface="Lucida Console" panose="020B0609040504020204" pitchFamily="49" charset="0"/>
              </a:rPr>
              <a:t>==1])</a:t>
            </a:r>
          </a:p>
        </p:txBody>
      </p:sp>
    </p:spTree>
    <p:extLst>
      <p:ext uri="{BB962C8B-B14F-4D97-AF65-F5344CB8AC3E}">
        <p14:creationId xmlns:p14="http://schemas.microsoft.com/office/powerpoint/2010/main" val="334443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 marL="18288" indent="0">
              <a:spcAft>
                <a:spcPts val="600"/>
              </a:spcAft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mean(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antibiotics$temp</a:t>
            </a:r>
            <a:r>
              <a:rPr lang="en-US" dirty="0">
                <a:effectLst/>
                <a:latin typeface="Lucida Console" panose="020B0609040504020204" pitchFamily="49" charset="0"/>
              </a:rPr>
              <a:t>)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median(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antibiotics$temp</a:t>
            </a:r>
            <a:r>
              <a:rPr lang="en-US" dirty="0">
                <a:effectLst/>
                <a:latin typeface="Lucida Console" panose="020B0609040504020204" pitchFamily="49" charset="0"/>
              </a:rPr>
              <a:t>)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 err="1">
                <a:effectLst/>
                <a:latin typeface="Lucida Console" panose="020B0609040504020204" pitchFamily="49" charset="0"/>
              </a:rPr>
              <a:t>var</a:t>
            </a:r>
            <a:r>
              <a:rPr lang="en-US" dirty="0">
                <a:effectLst/>
                <a:latin typeface="Lucida Console" panose="020B0609040504020204" pitchFamily="49" charset="0"/>
              </a:rPr>
              <a:t>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antibiotics$temp</a:t>
            </a:r>
            <a:r>
              <a:rPr lang="en-US" dirty="0">
                <a:effectLst/>
                <a:latin typeface="Lucida Console" panose="020B0609040504020204" pitchFamily="49" charset="0"/>
              </a:rPr>
              <a:t>)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 err="1">
                <a:effectLst/>
                <a:latin typeface="Lucida Console" panose="020B0609040504020204" pitchFamily="49" charset="0"/>
              </a:rPr>
              <a:t>sd</a:t>
            </a:r>
            <a:r>
              <a:rPr lang="en-US" dirty="0">
                <a:effectLst/>
                <a:latin typeface="Lucida Console" panose="020B0609040504020204" pitchFamily="49" charset="0"/>
              </a:rPr>
              <a:t>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antibiotics$temp</a:t>
            </a:r>
            <a:r>
              <a:rPr lang="en-US" dirty="0">
                <a:effectLst/>
                <a:latin typeface="Lucida Console" panose="020B0609040504020204" pitchFamily="49" charset="0"/>
              </a:rPr>
              <a:t>)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mean(</a:t>
            </a:r>
            <a:r>
              <a:rPr lang="en-US" dirty="0" err="1" smtClean="0">
                <a:effectLst/>
                <a:latin typeface="Lucida Console" panose="020B0609040504020204" pitchFamily="49" charset="0"/>
              </a:rPr>
              <a:t>antibiotics$temp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[</a:t>
            </a:r>
            <a:r>
              <a:rPr lang="en-US" dirty="0" err="1" smtClean="0">
                <a:effectLst/>
                <a:latin typeface="Lucida Console" panose="020B0609040504020204" pitchFamily="49" charset="0"/>
              </a:rPr>
              <a:t>antibiotics$antib</a:t>
            </a:r>
            <a:r>
              <a:rPr lang="en-US" dirty="0">
                <a:effectLst/>
                <a:latin typeface="Lucida Console" panose="020B0609040504020204" pitchFamily="49" charset="0"/>
              </a:rPr>
              <a:t>==1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])</a:t>
            </a:r>
            <a:endParaRPr lang="en-US" dirty="0">
              <a:effectLst/>
              <a:latin typeface="Lucida Console" panose="020B0609040504020204" pitchFamily="49" charset="0"/>
            </a:endParaRPr>
          </a:p>
          <a:p>
            <a:pPr marL="18288" indent="0">
              <a:spcAft>
                <a:spcPts val="600"/>
              </a:spcAft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with(antibiotics, mean(temp[sex==2]))</a:t>
            </a:r>
          </a:p>
          <a:p>
            <a:pPr marL="18288" indent="0">
              <a:buNone/>
            </a:pPr>
            <a:r>
              <a:rPr lang="en-US" dirty="0" err="1">
                <a:effectLst/>
                <a:latin typeface="Lucida Console" panose="020B0609040504020204" pitchFamily="49" charset="0"/>
              </a:rPr>
              <a:t>toohot</a:t>
            </a:r>
            <a:r>
              <a:rPr lang="en-US" dirty="0">
                <a:effectLst/>
                <a:latin typeface="Lucida Console" panose="020B0609040504020204" pitchFamily="49" charset="0"/>
              </a:rPr>
              <a:t> &lt;- with(antibiotics, temp&gt;99)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mean(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toohot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Simple Data Summaries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3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 lnSpcReduction="10000"/>
          </a:bodyPr>
          <a:lstStyle/>
          <a:p>
            <a:pPr marL="18288" indent="0">
              <a:spcAft>
                <a:spcPts val="600"/>
              </a:spcAft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&gt; </a:t>
            </a:r>
            <a:r>
              <a:rPr lang="en-US" dirty="0">
                <a:effectLst/>
                <a:latin typeface="Lucida Console" panose="020B0609040504020204" pitchFamily="49" charset="0"/>
              </a:rPr>
              <a:t>table(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salary$rank,salary$field</a:t>
            </a:r>
            <a:r>
              <a:rPr lang="en-US" dirty="0">
                <a:effectLst/>
                <a:latin typeface="Lucida Console" panose="020B0609040504020204" pitchFamily="49" charset="0"/>
              </a:rPr>
              <a:t>)</a:t>
            </a:r>
          </a:p>
          <a:p>
            <a:pPr marL="749808" lvl="2" indent="0"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		Arts </a:t>
            </a:r>
            <a:r>
              <a:rPr lang="en-US" dirty="0">
                <a:effectLst/>
                <a:latin typeface="Lucida Console" panose="020B0609040504020204" pitchFamily="49" charset="0"/>
              </a:rPr>
              <a:t>Other Prof</a:t>
            </a:r>
          </a:p>
          <a:p>
            <a:pPr marL="749808" lvl="2" indent="0"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Assist 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	 668 2626   754</a:t>
            </a:r>
            <a:endParaRPr lang="en-US" dirty="0">
              <a:effectLst/>
              <a:latin typeface="Lucida Console" panose="020B0609040504020204" pitchFamily="49" charset="0"/>
            </a:endParaRPr>
          </a:p>
          <a:p>
            <a:pPr marL="749808" lvl="2" indent="0">
              <a:buNone/>
            </a:pPr>
            <a:r>
              <a:rPr lang="en-US" dirty="0" err="1">
                <a:effectLst/>
                <a:latin typeface="Lucida Console" panose="020B0609040504020204" pitchFamily="49" charset="0"/>
              </a:rPr>
              <a:t>Assoc</a:t>
            </a:r>
            <a:r>
              <a:rPr lang="en-US" dirty="0">
                <a:effectLst/>
                <a:latin typeface="Lucida Console" panose="020B0609040504020204" pitchFamily="49" charset="0"/>
              </a:rPr>
              <a:t> 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	1229 </a:t>
            </a:r>
            <a:r>
              <a:rPr lang="en-US" dirty="0">
                <a:effectLst/>
                <a:latin typeface="Lucida Console" panose="020B0609040504020204" pitchFamily="49" charset="0"/>
              </a:rPr>
              <a:t>4229  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1071</a:t>
            </a:r>
            <a:endParaRPr lang="en-US" dirty="0">
              <a:effectLst/>
              <a:latin typeface="Lucida Console" panose="020B0609040504020204" pitchFamily="49" charset="0"/>
            </a:endParaRPr>
          </a:p>
          <a:p>
            <a:pPr marL="749808" lvl="2" indent="0"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Full 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	 942 6285  1984</a:t>
            </a:r>
          </a:p>
          <a:p>
            <a:pPr marL="18288" indent="0">
              <a:buNone/>
            </a:pPr>
            <a:endParaRPr lang="en-US" dirty="0">
              <a:effectLst/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&gt; 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antibiotics$antib</a:t>
            </a:r>
            <a:r>
              <a:rPr lang="en-US" dirty="0">
                <a:effectLst/>
                <a:latin typeface="Lucida Console" panose="020B0609040504020204" pitchFamily="49" charset="0"/>
              </a:rPr>
              <a:t>&lt;-factor(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antibiotics$antib</a:t>
            </a:r>
            <a:r>
              <a:rPr lang="en-US" dirty="0">
                <a:effectLst/>
                <a:latin typeface="Lucida Console" panose="020B0609040504020204" pitchFamily="49" charset="0"/>
              </a:rPr>
              <a:t>,</a:t>
            </a:r>
          </a:p>
          <a:p>
            <a:pPr marL="18288" indent="0"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				labels=c</a:t>
            </a:r>
            <a:r>
              <a:rPr lang="en-US" dirty="0">
                <a:effectLst/>
                <a:latin typeface="Lucida Console" panose="020B0609040504020204" pitchFamily="49" charset="0"/>
              </a:rPr>
              <a:t>("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Yes","No</a:t>
            </a:r>
            <a:r>
              <a:rPr lang="en-US" dirty="0">
                <a:effectLst/>
                <a:latin typeface="Lucida Console" panose="020B0609040504020204" pitchFamily="49" charset="0"/>
              </a:rPr>
              <a:t>"))</a:t>
            </a:r>
          </a:p>
          <a:p>
            <a:pPr marL="18288" indent="0"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&gt; 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antibiotics$agegp</a:t>
            </a:r>
            <a:r>
              <a:rPr lang="en-US" dirty="0">
                <a:effectLst/>
                <a:latin typeface="Lucida Console" panose="020B0609040504020204" pitchFamily="49" charset="0"/>
              </a:rPr>
              <a:t>&lt;-cut(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antibiotics$antib</a:t>
            </a:r>
            <a:r>
              <a:rPr lang="en-US" dirty="0">
                <a:effectLst/>
                <a:latin typeface="Lucida Console" panose="020B0609040504020204" pitchFamily="49" charset="0"/>
              </a:rPr>
              <a:t>, 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					c(0,18,65,100</a:t>
            </a:r>
            <a:r>
              <a:rPr lang="en-US" dirty="0">
                <a:effectLst/>
                <a:latin typeface="Lucida Console" panose="020B0609040504020204" pitchFamily="49" charset="0"/>
              </a:rPr>
              <a:t>))</a:t>
            </a:r>
          </a:p>
          <a:p>
            <a:pPr marL="18288" indent="0">
              <a:buNone/>
            </a:pPr>
            <a:endParaRPr lang="en-US" dirty="0" smtClean="0">
              <a:effectLst/>
              <a:latin typeface="Lucida Console" panose="020B0609040504020204" pitchFamily="49" charset="0"/>
            </a:endParaRPr>
          </a:p>
          <a:p>
            <a:pPr marL="18288" indent="0">
              <a:spcAft>
                <a:spcPts val="600"/>
              </a:spcAft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&gt; </a:t>
            </a:r>
            <a:r>
              <a:rPr lang="en-US" dirty="0">
                <a:effectLst/>
                <a:latin typeface="Lucida Console" panose="020B0609040504020204" pitchFamily="49" charset="0"/>
              </a:rPr>
              <a:t>table(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antibiotics$agegp</a:t>
            </a:r>
            <a:r>
              <a:rPr lang="en-US" dirty="0">
                <a:effectLst/>
                <a:latin typeface="Lucida Console" panose="020B0609040504020204" pitchFamily="49" charset="0"/>
              </a:rPr>
              <a:t>)</a:t>
            </a:r>
          </a:p>
          <a:p>
            <a:pPr marL="749808" lvl="2" indent="0"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(0,18] (18,65] (65,100]</a:t>
            </a:r>
          </a:p>
          <a:p>
            <a:pPr marL="749808" lvl="2" indent="0"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	   2 	   19 	     4</a:t>
            </a:r>
            <a:endParaRPr lang="en-US" dirty="0" smtClean="0">
              <a:latin typeface="Lucida Console" panose="020B0609040504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Simple Data Summaries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7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 marL="18288" indent="0"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## </a:t>
            </a:r>
            <a:r>
              <a:rPr lang="en-US" dirty="0">
                <a:effectLst/>
                <a:latin typeface="Lucida Console" panose="020B0609040504020204" pitchFamily="49" charset="0"/>
              </a:rPr>
              <a:t>scatterplot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 smtClean="0">
                <a:effectLst/>
                <a:latin typeface="Lucida Console" panose="020B0609040504020204" pitchFamily="49" charset="0"/>
              </a:rPr>
              <a:t>plot(</a:t>
            </a:r>
            <a:r>
              <a:rPr lang="en-US" dirty="0" err="1" smtClean="0">
                <a:effectLst/>
                <a:latin typeface="Lucida Console" panose="020B0609040504020204" pitchFamily="49" charset="0"/>
              </a:rPr>
              <a:t>salary~year</a:t>
            </a:r>
            <a:r>
              <a:rPr lang="en-US" dirty="0">
                <a:effectLst/>
                <a:latin typeface="Lucida Console" panose="020B0609040504020204" pitchFamily="49" charset="0"/>
              </a:rPr>
              <a:t>, 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data=salary)</a:t>
            </a:r>
          </a:p>
          <a:p>
            <a:pPr marL="18288" indent="0">
              <a:spcAft>
                <a:spcPts val="600"/>
              </a:spcAft>
              <a:buNone/>
            </a:pPr>
            <a:endParaRPr lang="en-US" dirty="0">
              <a:effectLst/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## boxplot</a:t>
            </a:r>
          </a:p>
          <a:p>
            <a:pPr marL="18288" indent="0">
              <a:spcAft>
                <a:spcPts val="600"/>
              </a:spcAft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plot(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salary$rank</a:t>
            </a:r>
            <a:r>
              <a:rPr lang="en-US" dirty="0">
                <a:effectLst/>
                <a:latin typeface="Lucida Console" panose="020B0609040504020204" pitchFamily="49" charset="0"/>
              </a:rPr>
              <a:t>, 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salary$salary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)</a:t>
            </a:r>
          </a:p>
          <a:p>
            <a:pPr marL="18288" indent="0">
              <a:spcAft>
                <a:spcPts val="600"/>
              </a:spcAft>
              <a:buNone/>
            </a:pPr>
            <a:endParaRPr lang="en-US" dirty="0">
              <a:effectLst/>
              <a:latin typeface="Lucida Console" panose="020B0609040504020204" pitchFamily="49" charset="0"/>
            </a:endParaRPr>
          </a:p>
          <a:p>
            <a:pPr marL="18288" indent="0"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## stacked 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barplot</a:t>
            </a:r>
            <a:endParaRPr lang="en-US" dirty="0">
              <a:effectLst/>
              <a:latin typeface="Lucida Console" panose="020B0609040504020204" pitchFamily="49" charset="0"/>
            </a:endParaRPr>
          </a:p>
          <a:p>
            <a:pPr marL="18288" indent="0">
              <a:spcAft>
                <a:spcPts val="600"/>
              </a:spcAft>
              <a:buNone/>
            </a:pPr>
            <a:r>
              <a:rPr lang="en-US" dirty="0">
                <a:effectLst/>
                <a:latin typeface="Lucida Console" panose="020B0609040504020204" pitchFamily="49" charset="0"/>
              </a:rPr>
              <a:t>plot(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salary$field</a:t>
            </a:r>
            <a:r>
              <a:rPr lang="en-US" dirty="0">
                <a:effectLst/>
                <a:latin typeface="Lucida Console" panose="020B0609040504020204" pitchFamily="49" charset="0"/>
              </a:rPr>
              <a:t>, </a:t>
            </a:r>
            <a:r>
              <a:rPr lang="en-US" dirty="0" err="1">
                <a:effectLst/>
                <a:latin typeface="Lucida Console" panose="020B0609040504020204" pitchFamily="49" charset="0"/>
              </a:rPr>
              <a:t>salary$rank</a:t>
            </a:r>
            <a:r>
              <a:rPr lang="en-US" dirty="0" smtClean="0">
                <a:effectLst/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531679"/>
            <a:ext cx="7543800" cy="1794642"/>
          </a:xfrm>
        </p:spPr>
        <p:txBody>
          <a:bodyPr/>
          <a:lstStyle/>
          <a:p>
            <a:r>
              <a:rPr lang="en-US" dirty="0" smtClean="0"/>
              <a:t>Scripts &amp;</a:t>
            </a:r>
            <a:br>
              <a:rPr lang="en-US" dirty="0" smtClean="0"/>
            </a:b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5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18" y="1337990"/>
            <a:ext cx="8169408" cy="476055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dirty="0">
                <a:effectLst/>
              </a:rPr>
              <a:t>help(</a:t>
            </a:r>
            <a:r>
              <a:rPr lang="en-US" dirty="0" err="1">
                <a:effectLst/>
              </a:rPr>
              <a:t>fn</a:t>
            </a:r>
            <a:r>
              <a:rPr lang="en-US" dirty="0">
                <a:effectLst/>
              </a:rPr>
              <a:t>)</a:t>
            </a:r>
          </a:p>
          <a:p>
            <a:pPr>
              <a:buFont typeface="Wingdings" charset="2"/>
              <a:buChar char="v"/>
            </a:pPr>
            <a:endParaRPr lang="en-US" dirty="0" smtClean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dirty="0" err="1" smtClean="0">
                <a:effectLst/>
              </a:rPr>
              <a:t>help.search</a:t>
            </a:r>
            <a:r>
              <a:rPr lang="en-US" dirty="0">
                <a:effectLst/>
              </a:rPr>
              <a:t>("topic")</a:t>
            </a:r>
          </a:p>
          <a:p>
            <a:pPr>
              <a:buFont typeface="Wingdings" charset="2"/>
              <a:buChar char="v"/>
            </a:pPr>
            <a:endParaRPr lang="en-US" dirty="0" smtClean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apropos</a:t>
            </a:r>
            <a:r>
              <a:rPr lang="en-US" dirty="0">
                <a:effectLst/>
              </a:rPr>
              <a:t>("tab")</a:t>
            </a:r>
          </a:p>
          <a:p>
            <a:pPr>
              <a:buFont typeface="Wingdings" charset="2"/>
              <a:buChar char="v"/>
            </a:pPr>
            <a:endParaRPr lang="en-US" dirty="0" smtClean="0">
              <a:effectLst/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effectLst/>
              </a:rPr>
              <a:t>Search </a:t>
            </a:r>
            <a:r>
              <a:rPr lang="en-US" dirty="0">
                <a:effectLst/>
              </a:rPr>
              <a:t>function on </a:t>
            </a:r>
            <a:r>
              <a:rPr lang="en-US" dirty="0" smtClean="0">
                <a:effectLst/>
              </a:rPr>
              <a:t>http</a:t>
            </a:r>
            <a:r>
              <a:rPr lang="en-US" dirty="0">
                <a:effectLst/>
              </a:rPr>
              <a:t>://</a:t>
            </a:r>
            <a:r>
              <a:rPr lang="en-US" dirty="0" smtClean="0">
                <a:effectLst/>
              </a:rPr>
              <a:t>www.r-project.org</a:t>
            </a:r>
            <a:endParaRPr lang="en-US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Need more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7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67951" y="-115330"/>
            <a:ext cx="9477897" cy="71472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19270" y="233268"/>
            <a:ext cx="7848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CRISP-DM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 rot="21431622">
            <a:off x="1548419" y="1094386"/>
            <a:ext cx="5276488" cy="5406580"/>
            <a:chOff x="2058988" y="1254760"/>
            <a:chExt cx="4930140" cy="4913376"/>
          </a:xfrm>
        </p:grpSpPr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4482148" y="1254760"/>
              <a:ext cx="45720" cy="13716"/>
            </a:xfrm>
            <a:prstGeom prst="ellipse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88900" tIns="88900" rIns="88900" bIns="889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6943408" y="3694906"/>
              <a:ext cx="45720" cy="13716"/>
            </a:xfrm>
            <a:prstGeom prst="ellipse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88900" tIns="88900" rIns="88900" bIns="889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2058988" y="3694906"/>
              <a:ext cx="45720" cy="13716"/>
            </a:xfrm>
            <a:prstGeom prst="ellipse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88900" tIns="88900" rIns="88900" bIns="889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4565968" y="6154420"/>
              <a:ext cx="45720" cy="13716"/>
            </a:xfrm>
            <a:prstGeom prst="ellipse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88900" tIns="88900" rIns="88900" bIns="889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http://upload.wikimedia.org/wikipedia/commons/thumb/b/b9/CRISP-DM_Process_Diagram.png/800px-CRISP-DM_Process_Diagra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45" y="1031034"/>
            <a:ext cx="5564813" cy="55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556245" y="988946"/>
            <a:ext cx="133744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Goal Definition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4514417"/>
            <a:ext cx="127980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Knowledge Application</a:t>
            </a:r>
          </a:p>
        </p:txBody>
      </p:sp>
      <p:cxnSp>
        <p:nvCxnSpPr>
          <p:cNvPr id="65" name="Curved Connector 64"/>
          <p:cNvCxnSpPr/>
          <p:nvPr/>
        </p:nvCxnSpPr>
        <p:spPr bwMode="auto">
          <a:xfrm rot="16200000" flipH="1">
            <a:off x="1604654" y="1265661"/>
            <a:ext cx="649915" cy="994936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Curved Connector 65"/>
          <p:cNvCxnSpPr/>
          <p:nvPr/>
        </p:nvCxnSpPr>
        <p:spPr bwMode="auto">
          <a:xfrm rot="5400000">
            <a:off x="1266160" y="3949645"/>
            <a:ext cx="759810" cy="919132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3330354" y="1552404"/>
            <a:ext cx="1549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chemeClr val="bg2"/>
                </a:solidFill>
              </a:rPr>
              <a:t>Test and learn </a:t>
            </a:r>
          </a:p>
        </p:txBody>
      </p:sp>
      <p:sp>
        <p:nvSpPr>
          <p:cNvPr id="3" name="Rectangle 2"/>
          <p:cNvSpPr/>
          <p:nvPr/>
        </p:nvSpPr>
        <p:spPr>
          <a:xfrm>
            <a:off x="155815" y="2542020"/>
            <a:ext cx="1533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 smtClean="0">
                <a:solidFill>
                  <a:schemeClr val="bg2"/>
                </a:solidFill>
              </a:rPr>
              <a:t>operationalize</a:t>
            </a:r>
            <a:endParaRPr lang="en-US" sz="1800" i="1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9880" y="1982071"/>
            <a:ext cx="2360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>
                <a:solidFill>
                  <a:schemeClr val="bg1"/>
                </a:solidFill>
              </a:rPr>
              <a:t>C</a:t>
            </a:r>
            <a:r>
              <a:rPr lang="en-US" sz="3000" dirty="0" smtClean="0">
                <a:solidFill>
                  <a:schemeClr val="bg1"/>
                </a:solidFill>
              </a:rPr>
              <a:t> ross</a:t>
            </a:r>
          </a:p>
          <a:p>
            <a:r>
              <a:rPr lang="en-US" sz="3000" b="1" i="1" dirty="0" smtClean="0">
                <a:solidFill>
                  <a:schemeClr val="bg1"/>
                </a:solidFill>
              </a:rPr>
              <a:t>I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ndustry</a:t>
            </a:r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b="1" i="1" dirty="0" smtClean="0">
                <a:solidFill>
                  <a:schemeClr val="bg1"/>
                </a:solidFill>
              </a:rPr>
              <a:t>S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tandard</a:t>
            </a:r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b="1" i="1" dirty="0" smtClean="0">
                <a:solidFill>
                  <a:schemeClr val="bg1"/>
                </a:solidFill>
              </a:rPr>
              <a:t>P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rocess</a:t>
            </a:r>
            <a:r>
              <a:rPr lang="en-US" sz="3000" dirty="0" smtClean="0">
                <a:solidFill>
                  <a:schemeClr val="bg1"/>
                </a:solidFill>
              </a:rPr>
              <a:t> for</a:t>
            </a:r>
          </a:p>
          <a:p>
            <a:r>
              <a:rPr lang="en-US" sz="3000" b="1" i="1" dirty="0" smtClean="0">
                <a:solidFill>
                  <a:schemeClr val="bg1"/>
                </a:solidFill>
              </a:rPr>
              <a:t>D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ata</a:t>
            </a:r>
            <a:endParaRPr lang="en-US" sz="3000" dirty="0" smtClean="0">
              <a:solidFill>
                <a:schemeClr val="bg1"/>
              </a:solidFill>
            </a:endParaRPr>
          </a:p>
          <a:p>
            <a:r>
              <a:rPr lang="en-US" sz="3000" b="1" i="1" dirty="0" smtClean="0">
                <a:solidFill>
                  <a:schemeClr val="bg1"/>
                </a:solidFill>
              </a:rPr>
              <a:t>M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ining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0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951" y="-130629"/>
            <a:ext cx="9477897" cy="71472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735" y="216751"/>
            <a:ext cx="9409471" cy="68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3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951" y="-130629"/>
            <a:ext cx="9477897" cy="714724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decisionstats.files.wordpress.com/2011/10/kd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3250"/>
            <a:ext cx="5715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squema del Metodo SEM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38" y="3072752"/>
            <a:ext cx="34766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347" y="52190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KDD</a:t>
            </a:r>
            <a:endParaRPr lang="en-US" sz="4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7137" y="4844402"/>
            <a:ext cx="2648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SEMMA</a:t>
            </a:r>
            <a:endParaRPr lang="en-US" sz="4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23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19270" y="233268"/>
            <a:ext cx="7848600" cy="6858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CRISP-DM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V="1">
            <a:off x="3776133" y="1252434"/>
            <a:ext cx="1100666" cy="1868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36133" y="1084366"/>
            <a:ext cx="2882069" cy="997802"/>
            <a:chOff x="1236133" y="1084366"/>
            <a:chExt cx="2882069" cy="997802"/>
          </a:xfrm>
        </p:grpSpPr>
        <p:sp>
          <p:nvSpPr>
            <p:cNvPr id="5" name="Rounded Rectangle 4"/>
            <p:cNvSpPr/>
            <p:nvPr/>
          </p:nvSpPr>
          <p:spPr>
            <a:xfrm>
              <a:off x="1236133" y="1084366"/>
              <a:ext cx="2882069" cy="9978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32567" y="1167769"/>
              <a:ext cx="248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Business Understanding</a:t>
              </a:r>
              <a:endParaRPr lang="en-US" sz="2400" dirty="0"/>
            </a:p>
          </p:txBody>
        </p:sp>
      </p:grpSp>
      <p:sp>
        <p:nvSpPr>
          <p:cNvPr id="27" name="Right Arrow 26"/>
          <p:cNvSpPr/>
          <p:nvPr/>
        </p:nvSpPr>
        <p:spPr>
          <a:xfrm rot="10800000" flipV="1">
            <a:off x="4118202" y="1676399"/>
            <a:ext cx="1100666" cy="1868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76799" y="1084366"/>
            <a:ext cx="2882069" cy="997802"/>
            <a:chOff x="4876799" y="1153363"/>
            <a:chExt cx="2882069" cy="997802"/>
          </a:xfrm>
        </p:grpSpPr>
        <p:sp>
          <p:nvSpPr>
            <p:cNvPr id="20" name="Rounded Rectangle 19"/>
            <p:cNvSpPr/>
            <p:nvPr/>
          </p:nvSpPr>
          <p:spPr>
            <a:xfrm>
              <a:off x="4876799" y="1153363"/>
              <a:ext cx="2882069" cy="9978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73233" y="1236766"/>
              <a:ext cx="248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Data Understanding</a:t>
              </a:r>
              <a:endParaRPr lang="en-US" sz="2400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02" y="2824097"/>
            <a:ext cx="2607401" cy="2666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-2099" t="8889" b="5432"/>
          <a:stretch/>
        </p:blipFill>
        <p:spPr>
          <a:xfrm>
            <a:off x="4408729" y="3705093"/>
            <a:ext cx="2128277" cy="1786003"/>
          </a:xfrm>
          <a:prstGeom prst="rect">
            <a:avLst/>
          </a:prstGeom>
        </p:spPr>
      </p:pic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58179"/>
              </p:ext>
            </p:extLst>
          </p:nvPr>
        </p:nvGraphicFramePr>
        <p:xfrm>
          <a:off x="6013331" y="2564400"/>
          <a:ext cx="2520235" cy="1551791"/>
        </p:xfrm>
        <a:graphic>
          <a:graphicData uri="http://schemas.openxmlformats.org/drawingml/2006/table">
            <a:tbl>
              <a:tblPr/>
              <a:tblGrid>
                <a:gridCol w="657227"/>
                <a:gridCol w="469202"/>
                <a:gridCol w="455402"/>
                <a:gridCol w="469202"/>
                <a:gridCol w="469202"/>
              </a:tblGrid>
              <a:tr h="1035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Sepal Length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Sepal Width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Petal Length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Petal Width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Deviation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Variance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3.11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Kurtosis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-1.34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35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876.50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458.10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563.80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179.80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10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150.00</a:t>
                      </a:r>
                    </a:p>
                  </a:txBody>
                  <a:tcPr marL="5178" marR="5178" marT="51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8886" y="4284132"/>
            <a:ext cx="1927093" cy="192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8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20648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Male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Texas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$16720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Fm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$19,012.25</a:t>
                      </a:r>
                      <a:endParaRPr lang="en-US" sz="1200" dirty="0"/>
                    </a:p>
                  </a:txBody>
                  <a:tcPr marL="91447" marR="91447"/>
                </a:tc>
              </a:tr>
            </a:tbl>
          </a:graphicData>
        </a:graphic>
      </p:graphicFrame>
      <p:sp>
        <p:nvSpPr>
          <p:cNvPr id="14" name="Title 8"/>
          <p:cNvSpPr txBox="1">
            <a:spLocks/>
          </p:cNvSpPr>
          <p:nvPr/>
        </p:nvSpPr>
        <p:spPr>
          <a:xfrm>
            <a:off x="154180" y="133137"/>
            <a:ext cx="8755397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>
                <a:solidFill>
                  <a:srgbClr val="FFFFFF"/>
                </a:solidFill>
              </a:rPr>
              <a:t>CRISP-DM: </a:t>
            </a:r>
            <a:r>
              <a:rPr lang="en-US" sz="3200" i="1" dirty="0" smtClean="0">
                <a:solidFill>
                  <a:srgbClr val="FFFFFF"/>
                </a:solidFill>
              </a:rPr>
              <a:t>Data Understanding and Preparation</a:t>
            </a:r>
            <a:endParaRPr lang="en-US" sz="3200" i="1" dirty="0">
              <a:solidFill>
                <a:srgbClr val="FFFFFF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221585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Male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Texas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08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020573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Male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08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72572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Male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974193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Male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6856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Male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301280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Male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067319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20540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654406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$16,720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$19,012.25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09041"/>
              </p:ext>
            </p:extLst>
          </p:nvPr>
        </p:nvGraphicFramePr>
        <p:xfrm>
          <a:off x="543648" y="2144216"/>
          <a:ext cx="802461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644835"/>
                <a:gridCol w="985166"/>
                <a:gridCol w="1003077"/>
                <a:gridCol w="985166"/>
                <a:gridCol w="1450880"/>
                <a:gridCol w="788132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State</a:t>
                      </a:r>
                      <a:r>
                        <a:rPr lang="en-US" sz="1200" b="0" baseline="0" dirty="0" smtClean="0"/>
                        <a:t> of Residence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Living Relatives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12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Gender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Diabetes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None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COPD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Alzheimer's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$16,720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RI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804182"/>
            <a:ext cx="4597400" cy="2755900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1712"/>
              </p:ext>
            </p:extLst>
          </p:nvPr>
        </p:nvGraphicFramePr>
        <p:xfrm>
          <a:off x="2995736" y="1140916"/>
          <a:ext cx="3152528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042"/>
                <a:gridCol w="985166"/>
                <a:gridCol w="1361320"/>
              </a:tblGrid>
              <a:tr h="45486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Name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Age of Retirement</a:t>
                      </a:r>
                      <a:endParaRPr lang="en-US" sz="1200" b="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1200" b="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 C.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$32,000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</a:t>
                      </a:r>
                      <a:r>
                        <a:rPr lang="en-US" sz="1200" baseline="0" dirty="0" smtClean="0"/>
                        <a:t> R.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68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$24,000</a:t>
                      </a:r>
                      <a:endParaRPr lang="en-US" sz="1200" dirty="0"/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Clif</a:t>
                      </a:r>
                      <a:r>
                        <a:rPr lang="en-US" sz="1200" baseline="0" dirty="0" smtClean="0"/>
                        <a:t>f J.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$18,000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Ann S.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$16,720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Jill Q.</a:t>
                      </a:r>
                      <a:endParaRPr lang="en-US" sz="1200" dirty="0"/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12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91447" marR="914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$19,012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19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5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5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6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6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373 " pathEditMode="relative" ptsTypes="AA">
                                      <p:cBhvr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Box 4"/>
          <p:cNvSpPr txBox="1">
            <a:spLocks noChangeArrowheads="1"/>
          </p:cNvSpPr>
          <p:nvPr/>
        </p:nvSpPr>
        <p:spPr bwMode="auto">
          <a:xfrm>
            <a:off x="1503840" y="1812455"/>
            <a:ext cx="31042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i="1" dirty="0" smtClean="0">
                <a:solidFill>
                  <a:schemeClr val="tx1">
                    <a:lumMod val="85000"/>
                  </a:schemeClr>
                </a:solidFill>
              </a:rPr>
              <a:t>Data Analysis</a:t>
            </a:r>
            <a:endParaRPr lang="en-US" sz="3600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3972" name="TextBox 10"/>
          <p:cNvSpPr txBox="1">
            <a:spLocks noChangeArrowheads="1"/>
          </p:cNvSpPr>
          <p:nvPr/>
        </p:nvSpPr>
        <p:spPr bwMode="auto">
          <a:xfrm>
            <a:off x="6299736" y="1818423"/>
            <a:ext cx="21724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i="1" dirty="0" smtClean="0">
                <a:solidFill>
                  <a:schemeClr val="tx1">
                    <a:lumMod val="85000"/>
                  </a:schemeClr>
                </a:solidFill>
              </a:rPr>
              <a:t>Modeling</a:t>
            </a:r>
            <a:endParaRPr lang="en-US" sz="3600" i="1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15328" y="2530706"/>
            <a:ext cx="1880013" cy="1953260"/>
            <a:chOff x="6247017" y="2530706"/>
            <a:chExt cx="1880013" cy="1953260"/>
          </a:xfrm>
        </p:grpSpPr>
        <p:sp>
          <p:nvSpPr>
            <p:cNvPr id="27" name="Cloud 26"/>
            <p:cNvSpPr/>
            <p:nvPr/>
          </p:nvSpPr>
          <p:spPr bwMode="auto">
            <a:xfrm>
              <a:off x="6247017" y="2530706"/>
              <a:ext cx="1880013" cy="1953260"/>
            </a:xfrm>
            <a:prstGeom prst="cloud">
              <a:avLst/>
            </a:prstGeom>
            <a:solidFill>
              <a:srgbClr val="CCFFCC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17500" dist="50800" dir="5400000" algn="ctr" rotWithShape="0">
                <a:schemeClr val="bg2"/>
              </a:outerShdw>
            </a:effectLst>
            <a:extLst/>
          </p:spPr>
          <p:txBody>
            <a:bodyPr vert="horz" wrap="square" lIns="88900" tIns="88900" rIns="88900" bIns="8890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86281" y="3028338"/>
              <a:ext cx="1534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chemeClr val="bg1"/>
                  </a:solidFill>
                </a:rPr>
                <a:t>Regression</a:t>
              </a:r>
            </a:p>
            <a:p>
              <a:pPr algn="ctr"/>
              <a:r>
                <a:rPr lang="en-US" sz="1600" b="1" i="1" dirty="0" smtClean="0">
                  <a:solidFill>
                    <a:schemeClr val="bg1"/>
                  </a:solidFill>
                </a:rPr>
                <a:t>Time Series</a:t>
              </a:r>
            </a:p>
            <a:p>
              <a:pPr algn="ctr"/>
              <a:r>
                <a:rPr lang="en-US" sz="1600" b="1" i="1" dirty="0" smtClean="0">
                  <a:solidFill>
                    <a:schemeClr val="bg1"/>
                  </a:solidFill>
                </a:rPr>
                <a:t>Decision Tree</a:t>
              </a:r>
              <a:endParaRPr lang="en-US" sz="16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ight Arrow 11"/>
          <p:cNvSpPr/>
          <p:nvPr/>
        </p:nvSpPr>
        <p:spPr>
          <a:xfrm flipV="1">
            <a:off x="5159293" y="3043635"/>
            <a:ext cx="1395299" cy="358176"/>
          </a:xfrm>
          <a:prstGeom prst="rightArrow">
            <a:avLst/>
          </a:prstGeom>
          <a:ln w="381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90431"/>
              </p:ext>
            </p:extLst>
          </p:nvPr>
        </p:nvGraphicFramePr>
        <p:xfrm>
          <a:off x="348286" y="2727411"/>
          <a:ext cx="5415404" cy="155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957"/>
                <a:gridCol w="435166"/>
                <a:gridCol w="664838"/>
                <a:gridCol w="676925"/>
                <a:gridCol w="664838"/>
                <a:gridCol w="979125"/>
                <a:gridCol w="531870"/>
                <a:gridCol w="918685"/>
              </a:tblGrid>
              <a:tr h="308540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Name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Age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State</a:t>
                      </a:r>
                      <a:r>
                        <a:rPr lang="en-US" sz="700" b="0" baseline="0" dirty="0" smtClean="0"/>
                        <a:t> of Residence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Living Relatives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Age of Retirement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7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Gender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John C.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89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NY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Y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7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Diabetes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$32,000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Bill</a:t>
                      </a:r>
                      <a:r>
                        <a:rPr lang="en-US" sz="700" baseline="0" dirty="0" smtClean="0"/>
                        <a:t> R.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78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68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None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M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$24,000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Clif</a:t>
                      </a:r>
                      <a:r>
                        <a:rPr lang="en-US" sz="700" baseline="0" dirty="0" smtClean="0"/>
                        <a:t>f J.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76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FL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Y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COPD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M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$18,000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Ann S.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72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Alzheimer's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F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$16,720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Jill Q.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71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RI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N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7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F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$19,012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</a:tr>
            </a:tbl>
          </a:graphicData>
        </a:graphic>
      </p:graphicFrame>
      <p:sp>
        <p:nvSpPr>
          <p:cNvPr id="57" name="Right Arrow 56"/>
          <p:cNvSpPr/>
          <p:nvPr/>
        </p:nvSpPr>
        <p:spPr>
          <a:xfrm rot="10800000" flipV="1">
            <a:off x="5143382" y="3578510"/>
            <a:ext cx="1395299" cy="358176"/>
          </a:xfrm>
          <a:prstGeom prst="rightArrow">
            <a:avLst/>
          </a:prstGeom>
          <a:ln w="381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05915"/>
              </p:ext>
            </p:extLst>
          </p:nvPr>
        </p:nvGraphicFramePr>
        <p:xfrm>
          <a:off x="952684" y="2727411"/>
          <a:ext cx="4206609" cy="155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957"/>
                <a:gridCol w="435166"/>
                <a:gridCol w="664838"/>
                <a:gridCol w="664838"/>
                <a:gridCol w="979125"/>
                <a:gridCol w="918685"/>
              </a:tblGrid>
              <a:tr h="308540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Name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Age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State</a:t>
                      </a:r>
                      <a:r>
                        <a:rPr lang="en-US" sz="700" b="0" baseline="0" dirty="0" smtClean="0"/>
                        <a:t> of Residence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/>
                        <a:t>Age of Retirement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u="none" dirty="0" smtClean="0">
                          <a:solidFill>
                            <a:srgbClr val="FFFFFF"/>
                          </a:solidFill>
                        </a:rPr>
                        <a:t>Serious Medical Conditions</a:t>
                      </a:r>
                      <a:endParaRPr lang="en-US" sz="700" b="0" u="none" dirty="0">
                        <a:solidFill>
                          <a:srgbClr val="FFFFFF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u="none" dirty="0" smtClean="0">
                          <a:solidFill>
                            <a:srgbClr val="FFFFFF"/>
                          </a:solidFill>
                        </a:rPr>
                        <a:t>Annual Social Security Benefit</a:t>
                      </a:r>
                      <a:endParaRPr lang="en-US" sz="700" b="0" dirty="0"/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John C.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89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NY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u="none" dirty="0" smtClean="0">
                          <a:solidFill>
                            <a:srgbClr val="000000"/>
                          </a:solidFill>
                        </a:rPr>
                        <a:t>70</a:t>
                      </a:r>
                      <a:endParaRPr lang="en-US" sz="7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Diabetes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$32,000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Bill</a:t>
                      </a:r>
                      <a:r>
                        <a:rPr lang="en-US" sz="700" baseline="0" dirty="0" smtClean="0"/>
                        <a:t> R.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78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TX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68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None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$24,000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Clif</a:t>
                      </a:r>
                      <a:r>
                        <a:rPr lang="en-US" sz="700" baseline="0" dirty="0" smtClean="0"/>
                        <a:t>f J.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76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FL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56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COPD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$18,000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Ann S.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72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FL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62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Alzheimer's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$16,720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</a:tr>
              <a:tr h="250262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Jill Q.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71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RI</a:t>
                      </a:r>
                      <a:endParaRPr lang="en-US" sz="700" dirty="0"/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u="none" dirty="0" smtClean="0">
                          <a:solidFill>
                            <a:srgbClr val="000000"/>
                          </a:solidFill>
                        </a:rPr>
                        <a:t>66</a:t>
                      </a:r>
                      <a:endParaRPr lang="en-US" sz="700" u="none" dirty="0">
                        <a:solidFill>
                          <a:srgbClr val="00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0000"/>
                          </a:solidFill>
                        </a:rPr>
                        <a:t>$19,012</a:t>
                      </a:r>
                      <a:endParaRPr lang="en-US" sz="700" b="1" dirty="0">
                        <a:solidFill>
                          <a:srgbClr val="FF0000"/>
                        </a:solidFill>
                      </a:endParaRPr>
                    </a:p>
                  </a:txBody>
                  <a:tcPr marL="61713" marR="61713" marT="30854" marB="3085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71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4018" y="228601"/>
            <a:ext cx="7543800" cy="914400"/>
          </a:xfrm>
        </p:spPr>
        <p:txBody>
          <a:bodyPr/>
          <a:lstStyle/>
          <a:p>
            <a:r>
              <a:rPr lang="en-US" dirty="0" smtClean="0"/>
              <a:t>Statistical Software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10" y="5174725"/>
            <a:ext cx="1740460" cy="1322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46" y="5675529"/>
            <a:ext cx="2446867" cy="821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1" y="2943757"/>
            <a:ext cx="2154766" cy="86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70" y="3658397"/>
            <a:ext cx="22352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46" y="1143002"/>
            <a:ext cx="28194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104" y="1143002"/>
            <a:ext cx="1811866" cy="18118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553" y="3281269"/>
            <a:ext cx="2878666" cy="7758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2001" y="4727941"/>
            <a:ext cx="1786797" cy="1769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31" y="4387218"/>
            <a:ext cx="2243667" cy="706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286" y="1143002"/>
            <a:ext cx="1984527" cy="14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2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12260</TotalTime>
  <Words>2546</Words>
  <Application>Microsoft Macintosh PowerPoint</Application>
  <PresentationFormat>On-screen Show (4:3)</PresentationFormat>
  <Paragraphs>1062</Paragraphs>
  <Slides>25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Elemental</vt:lpstr>
      <vt:lpstr>Introduction to Data Analysis with R and Python Statistical Tools for Data Mining and Analytics</vt:lpstr>
      <vt:lpstr>Data Analytics</vt:lpstr>
      <vt:lpstr>CRISP-DM</vt:lpstr>
      <vt:lpstr>PowerPoint Presentation</vt:lpstr>
      <vt:lpstr>PowerPoint Presentation</vt:lpstr>
      <vt:lpstr>CRISP-DM</vt:lpstr>
      <vt:lpstr>PowerPoint Presentation</vt:lpstr>
      <vt:lpstr>PowerPoint Presentation</vt:lpstr>
      <vt:lpstr>Statistical Software</vt:lpstr>
      <vt:lpstr>What is R?</vt:lpstr>
      <vt:lpstr>Basics of R</vt:lpstr>
      <vt:lpstr>Basics of R</vt:lpstr>
      <vt:lpstr>PowerPoint Presentation</vt:lpstr>
      <vt:lpstr>PowerPoint Presentation</vt:lpstr>
      <vt:lpstr>What can R do?</vt:lpstr>
      <vt:lpstr>Reading Data with R</vt:lpstr>
      <vt:lpstr>Reading Data with R</vt:lpstr>
      <vt:lpstr>Reading Data with R</vt:lpstr>
      <vt:lpstr>Data Subsets</vt:lpstr>
      <vt:lpstr>Data Subsets</vt:lpstr>
      <vt:lpstr>Simple Data Summaries</vt:lpstr>
      <vt:lpstr>Simple Data Summaries</vt:lpstr>
      <vt:lpstr>Graphics</vt:lpstr>
      <vt:lpstr>Scripts &amp; Functions</vt:lpstr>
      <vt:lpstr>Need more help?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Statistical Tools for Data Mining and Analytics</dc:title>
  <dc:creator>David Ryan</dc:creator>
  <cp:lastModifiedBy>David Ryan</cp:lastModifiedBy>
  <cp:revision>77</cp:revision>
  <dcterms:created xsi:type="dcterms:W3CDTF">2014-09-07T18:25:55Z</dcterms:created>
  <dcterms:modified xsi:type="dcterms:W3CDTF">2015-02-12T18:08:37Z</dcterms:modified>
</cp:coreProperties>
</file>